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8E544-A025-B949-AD8A-C51B82901561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3E52C-3867-7645-BD65-A9CFCD7BE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6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5585-B30A-E244-98D1-563456A4B51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30BC-C8DB-984E-9984-0DE1AE3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5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179B17F-CFC7-644A-A507-3290F9E6EEB1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172-576B-1941-8283-772F6474EF7E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DC7C-59B5-E44B-BE45-2448C8508A24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BAEA-1AF3-654A-9331-329B94DB89B4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14E1-78A3-164C-8BDE-09B5EDD06AAE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C01-0C24-6247-8DC4-18040F9A3CE4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5CE-3D9A-E54F-8B27-264333347370}" type="datetime1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CAFD-D4B7-7548-98C0-B47CAE192BAE}" type="datetime1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153-9DC0-6A4C-8009-5DE6AA6AB3FF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EB-A0E9-7546-B2B1-36666D369AE4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3B27-7053-9D49-8A08-3AA34EA22BB1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523B0E-6919-6446-9D9A-63694CBC25A3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Deveoped by US TAG to ISO TC176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790324-8CA2-41AA-A561-56016DDD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533651"/>
          </a:xfrm>
        </p:spPr>
        <p:txBody>
          <a:bodyPr>
            <a:normAutofit/>
          </a:bodyPr>
          <a:lstStyle/>
          <a:p>
            <a:r>
              <a:rPr lang="en-US" dirty="0" smtClean="0"/>
              <a:t>ISO 9000:2015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/>
              <a:t>Quality </a:t>
            </a:r>
            <a:r>
              <a:rPr lang="en-US" b="1" dirty="0" smtClean="0"/>
              <a:t>Management Systems </a:t>
            </a:r>
            <a:r>
              <a:rPr lang="en-US" b="1" dirty="0"/>
              <a:t>— </a:t>
            </a:r>
            <a:r>
              <a:rPr lang="en-US" b="1" dirty="0" smtClean="0"/>
              <a:t>Fundamentals and</a:t>
            </a:r>
            <a:r>
              <a:rPr lang="en-US" dirty="0" smtClean="0"/>
              <a:t> </a:t>
            </a:r>
            <a:r>
              <a:rPr lang="en-US" b="1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ISO 9001:2015’s </a:t>
            </a:r>
          </a:p>
          <a:p>
            <a:r>
              <a:rPr lang="en-US" sz="3200" b="1" dirty="0" smtClean="0"/>
              <a:t>Normative Reference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93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Interested party</a:t>
            </a:r>
          </a:p>
          <a:p>
            <a:r>
              <a:rPr lang="en-US" b="1" dirty="0" smtClean="0"/>
              <a:t>Effectiveness</a:t>
            </a:r>
          </a:p>
          <a:p>
            <a:r>
              <a:rPr lang="en-US" b="1" dirty="0" smtClean="0"/>
              <a:t>Risk</a:t>
            </a:r>
          </a:p>
          <a:p>
            <a:r>
              <a:rPr lang="en-US" b="1" dirty="0"/>
              <a:t>Risk-based thinking</a:t>
            </a:r>
            <a:endParaRPr lang="en-US" b="1" dirty="0" smtClean="0"/>
          </a:p>
          <a:p>
            <a:r>
              <a:rPr lang="en-US" b="1" dirty="0" smtClean="0"/>
              <a:t>Competence</a:t>
            </a:r>
          </a:p>
          <a:p>
            <a:r>
              <a:rPr lang="en-US" b="1" dirty="0" smtClean="0"/>
              <a:t>Provider</a:t>
            </a:r>
          </a:p>
          <a:p>
            <a:r>
              <a:rPr lang="en-US" b="1" dirty="0" smtClean="0"/>
              <a:t>Output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Understanding the terms in ISO 9001:2015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Information</a:t>
            </a:r>
          </a:p>
          <a:p>
            <a:r>
              <a:rPr lang="en-US" b="1" dirty="0" smtClean="0"/>
              <a:t>Documented information</a:t>
            </a:r>
          </a:p>
          <a:p>
            <a:r>
              <a:rPr lang="en-US" b="1" dirty="0" smtClean="0"/>
              <a:t>Information system</a:t>
            </a:r>
          </a:p>
          <a:p>
            <a:r>
              <a:rPr lang="en-US" b="1" dirty="0" smtClean="0"/>
              <a:t>Verification</a:t>
            </a:r>
          </a:p>
          <a:p>
            <a:r>
              <a:rPr lang="en-US" b="1" dirty="0" smtClean="0"/>
              <a:t>Validation</a:t>
            </a:r>
          </a:p>
          <a:p>
            <a:r>
              <a:rPr lang="en-US" b="1" dirty="0" smtClean="0"/>
              <a:t>Corrective Action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Normative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162800" cy="3763963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referenced documents are </a:t>
            </a:r>
            <a:r>
              <a:rPr lang="en-US" sz="2400" b="1" u="sng" dirty="0"/>
              <a:t>indispensable</a:t>
            </a:r>
            <a:r>
              <a:rPr lang="en-US" sz="2400" b="1" dirty="0"/>
              <a:t> </a:t>
            </a:r>
            <a:r>
              <a:rPr lang="en-US" sz="2400" dirty="0"/>
              <a:t>for the application of this document: </a:t>
            </a:r>
            <a:endParaRPr lang="en-US" sz="2400" dirty="0" smtClean="0"/>
          </a:p>
          <a:p>
            <a:pPr lvl="1"/>
            <a:r>
              <a:rPr lang="en-US" dirty="0"/>
              <a:t>For </a:t>
            </a:r>
            <a:r>
              <a:rPr lang="en-US" dirty="0" smtClean="0"/>
              <a:t>dated references</a:t>
            </a:r>
            <a:r>
              <a:rPr lang="en-US" dirty="0"/>
              <a:t>, only the edition cited applies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 undated references, the latest edition of the </a:t>
            </a:r>
            <a:r>
              <a:rPr lang="en-US" dirty="0" smtClean="0"/>
              <a:t>referenced document </a:t>
            </a:r>
            <a:r>
              <a:rPr lang="en-US" dirty="0"/>
              <a:t>(including any amendments) applies</a:t>
            </a:r>
            <a:r>
              <a:rPr lang="en-US" dirty="0" smtClean="0"/>
              <a:t>.</a:t>
            </a:r>
          </a:p>
          <a:p>
            <a:r>
              <a:rPr lang="en-US" sz="2800" dirty="0"/>
              <a:t>ISO </a:t>
            </a:r>
            <a:r>
              <a:rPr lang="en-US" sz="2800" dirty="0" smtClean="0"/>
              <a:t>9000:2015</a:t>
            </a:r>
            <a:r>
              <a:rPr lang="en-US" sz="2800" dirty="0"/>
              <a:t>, </a:t>
            </a:r>
            <a:r>
              <a:rPr lang="en-US" sz="2800" i="1" dirty="0"/>
              <a:t>Quality management systems — Fundamentals and vocabulary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indispensable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i="1" dirty="0"/>
              <a:t>adjective</a:t>
            </a:r>
            <a:r>
              <a:rPr lang="en-US" sz="2000" dirty="0"/>
              <a:t> </a:t>
            </a:r>
            <a:r>
              <a:rPr lang="en-US" sz="2000" dirty="0" err="1"/>
              <a:t>in·dis·pens·able</a:t>
            </a:r>
            <a:r>
              <a:rPr lang="en-US" sz="2000" dirty="0"/>
              <a:t> \ˌin-di-ˈ</a:t>
            </a:r>
            <a:r>
              <a:rPr lang="en-US" sz="2000" dirty="0" err="1"/>
              <a:t>spen</a:t>
            </a:r>
            <a:r>
              <a:rPr lang="en-US" sz="2000" dirty="0"/>
              <a:t>(t)-</a:t>
            </a:r>
            <a:r>
              <a:rPr lang="en-US" sz="2000" dirty="0" err="1"/>
              <a:t>sə-bəl</a:t>
            </a:r>
            <a:r>
              <a:rPr lang="en-US" sz="2000" dirty="0"/>
              <a:t>\</a:t>
            </a:r>
          </a:p>
          <a:p>
            <a:pPr lvl="1"/>
            <a:r>
              <a:rPr lang="en-US" sz="2000" dirty="0"/>
              <a:t>extremely important and necessary</a:t>
            </a:r>
          </a:p>
          <a:p>
            <a:r>
              <a:rPr lang="en-US" sz="2000" b="1" dirty="0"/>
              <a:t>1: </a:t>
            </a:r>
            <a:r>
              <a:rPr lang="en-US" sz="2000" dirty="0"/>
              <a:t>not subject to being set aside or neglected  </a:t>
            </a:r>
          </a:p>
          <a:p>
            <a:pPr lvl="1"/>
            <a:r>
              <a:rPr lang="en-US" sz="2000" dirty="0"/>
              <a:t>&lt;an </a:t>
            </a:r>
            <a:r>
              <a:rPr lang="en-US" sz="2000" i="1" dirty="0"/>
              <a:t>indispensable</a:t>
            </a:r>
            <a:r>
              <a:rPr lang="en-US" sz="2000" dirty="0"/>
              <a:t> obligation&gt;</a:t>
            </a:r>
          </a:p>
          <a:p>
            <a:r>
              <a:rPr lang="en-US" sz="2000" b="1" dirty="0"/>
              <a:t>2: </a:t>
            </a:r>
            <a:r>
              <a:rPr lang="en-US" sz="2000" dirty="0"/>
              <a:t>absolutely necessary </a:t>
            </a:r>
            <a:r>
              <a:rPr lang="en-US" sz="2000" b="1" dirty="0"/>
              <a:t>:</a:t>
            </a:r>
            <a:r>
              <a:rPr lang="en-US" sz="2000" dirty="0"/>
              <a:t>  Essential</a:t>
            </a:r>
          </a:p>
          <a:p>
            <a:pPr lvl="1"/>
            <a:r>
              <a:rPr lang="en-US" sz="2000" dirty="0"/>
              <a:t>&lt;an </a:t>
            </a:r>
            <a:r>
              <a:rPr lang="en-US" sz="2000" i="1" dirty="0"/>
              <a:t>indispensable</a:t>
            </a:r>
            <a:r>
              <a:rPr lang="en-US" sz="2000" dirty="0"/>
              <a:t> member of the staff&gt;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0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5814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/>
              <a:t>AS 9100C:2009 – Aerospace - Normative</a:t>
            </a:r>
            <a:endParaRPr lang="en-US" sz="4800" dirty="0" smtClean="0"/>
          </a:p>
          <a:p>
            <a:r>
              <a:rPr lang="en-US" sz="4800" b="1" dirty="0" smtClean="0"/>
              <a:t>TS 16949:2009 - Automotive- Normative</a:t>
            </a:r>
            <a:endParaRPr lang="en-US" sz="4800" dirty="0" smtClean="0"/>
          </a:p>
          <a:p>
            <a:r>
              <a:rPr lang="en-US" sz="4800" dirty="0" smtClean="0"/>
              <a:t>ISO/IEC 27000:2014 “Information technology – Security techniques – Information security management system – Overview and vocabulary”.</a:t>
            </a:r>
            <a:r>
              <a:rPr lang="en-US" sz="4800" b="1" dirty="0" smtClean="0"/>
              <a:t> </a:t>
            </a:r>
            <a:endParaRPr lang="en-US" sz="4800" dirty="0" smtClean="0"/>
          </a:p>
          <a:p>
            <a:r>
              <a:rPr lang="en-US" sz="4800" dirty="0" smtClean="0"/>
              <a:t>ISO/IEC 17000:2013 “Conformity assessment – Vocabulary and general principles”</a:t>
            </a:r>
          </a:p>
          <a:p>
            <a:r>
              <a:rPr lang="en-US" sz="4800" dirty="0" smtClean="0"/>
              <a:t>ISO/IEC 17024-2012 “Conformity assessment – Common terminology related to competency of persons”</a:t>
            </a:r>
          </a:p>
          <a:p>
            <a:r>
              <a:rPr lang="en-US" sz="4800" dirty="0" smtClean="0"/>
              <a:t>ISO 31000:2009 “Risk management – Principles and guidelines”</a:t>
            </a:r>
          </a:p>
          <a:p>
            <a:r>
              <a:rPr lang="en-US" sz="4800" dirty="0" smtClean="0"/>
              <a:t>ISO 19600:2014 “Compliance management systems – Guidelines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ISO </a:t>
            </a:r>
            <a:r>
              <a:rPr lang="en-US" b="1" u="sng" dirty="0" smtClean="0"/>
              <a:t>9000 in other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5814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/>
              <a:t>IEC 60050-191 “International Electrotechnical Vocabulary – Part 191: Dependability”</a:t>
            </a:r>
          </a:p>
          <a:p>
            <a:r>
              <a:rPr lang="en-US" sz="1900" dirty="0"/>
              <a:t>IEC 60050-692 “International Electrotechnical Vocabulary – Part: 692: Electric power systems: dependability and quality of service”</a:t>
            </a:r>
          </a:p>
          <a:p>
            <a:r>
              <a:rPr lang="en-US" sz="1900" dirty="0"/>
              <a:t>ISO 39001:2012 “Road traffic safety management system – Requirements with guidance for use”</a:t>
            </a:r>
          </a:p>
          <a:p>
            <a:r>
              <a:rPr lang="en-US" sz="1900" dirty="0"/>
              <a:t>ISO 50001:2011 “Energy management systems – Requirements with guidance for use”</a:t>
            </a:r>
          </a:p>
          <a:p>
            <a:r>
              <a:rPr lang="en-US" sz="1900" dirty="0"/>
              <a:t>ISO 55000:2014 “Asset management – Overview, principles and terminology”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Assisting Organizations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is italicizing all terms within the standards that are defined in ISO 9000:2015</a:t>
            </a:r>
          </a:p>
          <a:p>
            <a:r>
              <a:rPr lang="en-US" dirty="0" smtClean="0"/>
              <a:t>SC1 succeeded in their request to ISO on inclusion of an index in ISO 9000</a:t>
            </a:r>
          </a:p>
          <a:p>
            <a:r>
              <a:rPr lang="en-US" dirty="0" smtClean="0"/>
              <a:t>ASQ continues to offer standard packages which promote the inclusion of Normative Referenced Documents.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Deveoped by US TAG to ISO TC176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111</TotalTime>
  <Words>362</Words>
  <Application>Microsoft Macintosh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ISO 9000:2015  Quality Management Systems — Fundamentals and Vocabulary</vt:lpstr>
      <vt:lpstr>Understanding the terms in ISO 9001:2015</vt:lpstr>
      <vt:lpstr>Normative References</vt:lpstr>
      <vt:lpstr>indispensable</vt:lpstr>
      <vt:lpstr>ISO 9000 in other standards</vt:lpstr>
      <vt:lpstr>Assisting Organizations</vt:lpstr>
    </vt:vector>
  </TitlesOfParts>
  <Manager/>
  <Company>Tech Circuits,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9000:2015  Quality Management Systems — Fundamentals and Vocabulary</dc:title>
  <dc:subject/>
  <dc:creator>AnnMarie</dc:creator>
  <cp:keywords/>
  <dc:description/>
  <cp:lastModifiedBy>Denise</cp:lastModifiedBy>
  <cp:revision>12</cp:revision>
  <dcterms:created xsi:type="dcterms:W3CDTF">2015-05-15T12:27:42Z</dcterms:created>
  <dcterms:modified xsi:type="dcterms:W3CDTF">2015-06-24T18:08:20Z</dcterms:modified>
  <cp:category/>
</cp:coreProperties>
</file>